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7" r:id="rId2"/>
    <p:sldId id="386" r:id="rId3"/>
    <p:sldId id="387" r:id="rId4"/>
    <p:sldId id="305" r:id="rId5"/>
    <p:sldId id="306" r:id="rId6"/>
    <p:sldId id="391" r:id="rId7"/>
    <p:sldId id="322" r:id="rId8"/>
    <p:sldId id="335" r:id="rId9"/>
    <p:sldId id="323" r:id="rId10"/>
    <p:sldId id="385" r:id="rId11"/>
    <p:sldId id="291" r:id="rId12"/>
    <p:sldId id="363" r:id="rId13"/>
    <p:sldId id="392" r:id="rId14"/>
    <p:sldId id="396" r:id="rId15"/>
    <p:sldId id="397" r:id="rId16"/>
    <p:sldId id="399" r:id="rId17"/>
    <p:sldId id="40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94728"/>
  </p:normalViewPr>
  <p:slideViewPr>
    <p:cSldViewPr snapToGrid="0" snapToObjects="1">
      <p:cViewPr varScale="1">
        <p:scale>
          <a:sx n="92" d="100"/>
          <a:sy n="92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Available Acres / Year</c:v>
                </c:pt>
              </c:strCache>
            </c:strRef>
          </c:tx>
          <c:explosion val="1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 70%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542-074D-A9EE-A50755BB7E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542-074D-A9EE-A50755BB7E43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5400"/>
                    </a:pPr>
                    <a:r>
                      <a:rPr lang="en-US" sz="5400" dirty="0"/>
                      <a:t> 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7524836556932"/>
                      <c:h val="0.392367633665505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542-074D-A9EE-A50755BB7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70 % Will Not Change</c:v>
                </c:pt>
                <c:pt idx="1">
                  <c:v>9% Will Not Buy From You</c:v>
                </c:pt>
                <c:pt idx="2">
                  <c:v>21% Open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9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42-074D-A9EE-A50755BB7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2900" baseline="0"/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A5AC1-14CF-4AAE-9A89-54E5B0CA3B5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BBE13-7A5E-42E6-8AAD-02166736F6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2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8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6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3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0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1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1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1ECB-4B59-9440-A1A7-29D36518B280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BD8A-C6FF-F94D-AFC2-7BD62B53A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9305"/>
            <a:ext cx="7772400" cy="1536895"/>
          </a:xfrm>
        </p:spPr>
        <p:txBody>
          <a:bodyPr>
            <a:noAutofit/>
          </a:bodyPr>
          <a:lstStyle/>
          <a:p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PROSPECTING</a:t>
            </a:r>
            <a:br>
              <a:rPr lang="en-US" sz="5400" dirty="0"/>
            </a:br>
            <a:r>
              <a:rPr lang="en-US" sz="5400" dirty="0"/>
              <a:t>The Way of the Future</a:t>
            </a:r>
            <a:br>
              <a:rPr lang="en-US" sz="5400" dirty="0"/>
            </a:br>
            <a:br>
              <a:rPr lang="en-US" sz="5400" dirty="0"/>
            </a:br>
            <a:br>
              <a:rPr lang="en-US" sz="1600" dirty="0"/>
            </a:br>
            <a:r>
              <a:rPr lang="en-US" sz="1600" dirty="0"/>
              <a:t>Ken Wolf – Director of Training - Sales</a:t>
            </a:r>
            <a:br>
              <a:rPr lang="en-US" sz="16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0934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743296"/>
            <a:ext cx="671653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582" y="2246811"/>
            <a:ext cx="7180217" cy="4345578"/>
          </a:xfrm>
        </p:spPr>
        <p:txBody>
          <a:bodyPr/>
          <a:lstStyle/>
          <a:p>
            <a:r>
              <a:rPr lang="en-US" dirty="0"/>
              <a:t>Set your goal</a:t>
            </a:r>
          </a:p>
          <a:p>
            <a:r>
              <a:rPr lang="en-US" dirty="0"/>
              <a:t>Figure out how many new customers</a:t>
            </a:r>
          </a:p>
          <a:p>
            <a:r>
              <a:rPr lang="en-US" dirty="0"/>
              <a:t>Figure out how many calls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Call 10 -15 minutes</a:t>
            </a:r>
          </a:p>
          <a:p>
            <a:r>
              <a:rPr lang="en-US" dirty="0"/>
              <a:t>Make lots of 1</a:t>
            </a:r>
            <a:r>
              <a:rPr lang="en-US" baseline="30000" dirty="0"/>
              <a:t>st</a:t>
            </a:r>
            <a:r>
              <a:rPr lang="en-US" dirty="0"/>
              <a:t> calls</a:t>
            </a:r>
          </a:p>
          <a:p>
            <a:r>
              <a:rPr lang="en-US" dirty="0"/>
              <a:t>See the people</a:t>
            </a:r>
          </a:p>
          <a:p>
            <a:r>
              <a:rPr lang="en-US" dirty="0"/>
              <a:t>Use your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934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50934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0693" y="262511"/>
            <a:ext cx="5648499" cy="1524426"/>
          </a:xfrm>
        </p:spPr>
        <p:txBody>
          <a:bodyPr>
            <a:normAutofit/>
          </a:bodyPr>
          <a:lstStyle/>
          <a:p>
            <a:r>
              <a:rPr lang="en-US" dirty="0"/>
              <a:t>Three Steps to Success For Every ISR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2715A4-E849-844D-A7A7-A33CEE7A9D95}"/>
              </a:ext>
            </a:extLst>
          </p:cNvPr>
          <p:cNvSpPr/>
          <p:nvPr/>
        </p:nvSpPr>
        <p:spPr>
          <a:xfrm>
            <a:off x="2904047" y="3683860"/>
            <a:ext cx="1135938" cy="7238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Build</a:t>
            </a:r>
          </a:p>
          <a:p>
            <a:pPr algn="ctr"/>
            <a:r>
              <a:rPr lang="en-US" sz="2000" dirty="0"/>
              <a:t>Relation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F2CC91-1D5F-5E4A-9208-ED8B9FA8B344}"/>
              </a:ext>
            </a:extLst>
          </p:cNvPr>
          <p:cNvSpPr/>
          <p:nvPr/>
        </p:nvSpPr>
        <p:spPr>
          <a:xfrm>
            <a:off x="4224942" y="3208872"/>
            <a:ext cx="1261463" cy="7311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Ask for </a:t>
            </a:r>
          </a:p>
          <a:p>
            <a:pPr algn="ctr"/>
            <a:r>
              <a:rPr lang="en-US" sz="2000" dirty="0"/>
              <a:t>The Order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3AF79-BF08-D844-9034-1E88BC593FA1}"/>
              </a:ext>
            </a:extLst>
          </p:cNvPr>
          <p:cNvSpPr/>
          <p:nvPr/>
        </p:nvSpPr>
        <p:spPr>
          <a:xfrm>
            <a:off x="1570685" y="4171868"/>
            <a:ext cx="1171262" cy="5713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Prospect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3CEB89-49BF-E74A-9A1F-930500DDF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5" t="19063" r="9969" b="-1340"/>
          <a:stretch/>
        </p:blipFill>
        <p:spPr>
          <a:xfrm>
            <a:off x="798022" y="1786936"/>
            <a:ext cx="8013468" cy="3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0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444038"/>
            <a:ext cx="671653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Arial"/>
                <a:cs typeface="Arial"/>
              </a:rPr>
              <a:t>Know Your Market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83F65-E16C-444F-8496-602161C9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34" y="2119168"/>
            <a:ext cx="4262687" cy="4398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185455-B66A-AC47-B007-A3CC85BD7BEE}"/>
              </a:ext>
            </a:extLst>
          </p:cNvPr>
          <p:cNvSpPr txBox="1"/>
          <p:nvPr/>
        </p:nvSpPr>
        <p:spPr>
          <a:xfrm>
            <a:off x="3042458" y="1463040"/>
            <a:ext cx="418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21% Will Buy – 79% Won’t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07E6C-ED49-A74F-8FEC-AA3C2614B549}"/>
              </a:ext>
            </a:extLst>
          </p:cNvPr>
          <p:cNvSpPr txBox="1"/>
          <p:nvPr/>
        </p:nvSpPr>
        <p:spPr>
          <a:xfrm>
            <a:off x="3215464" y="6249976"/>
            <a:ext cx="430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Numbers represent % of available acres</a:t>
            </a:r>
          </a:p>
        </p:txBody>
      </p:sp>
    </p:spTree>
    <p:extLst>
      <p:ext uri="{BB962C8B-B14F-4D97-AF65-F5344CB8AC3E}">
        <p14:creationId xmlns:p14="http://schemas.microsoft.com/office/powerpoint/2010/main" val="334752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464666"/>
            <a:ext cx="7135938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Arial"/>
                <a:cs typeface="Arial"/>
              </a:rPr>
              <a:t>Know Your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239" y="4814234"/>
            <a:ext cx="3108960" cy="71395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>
                <a:latin typeface="Arial"/>
                <a:cs typeface="Arial"/>
              </a:rPr>
              <a:t>New Customers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EB745F-B493-6F4B-ACCB-1FCEFD2DED47}"/>
              </a:ext>
            </a:extLst>
          </p:cNvPr>
          <p:cNvSpPr/>
          <p:nvPr/>
        </p:nvSpPr>
        <p:spPr>
          <a:xfrm>
            <a:off x="2008061" y="2111435"/>
            <a:ext cx="2427316" cy="242731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DD79C1-D580-2548-9EE8-93CED17D0E42}"/>
              </a:ext>
            </a:extLst>
          </p:cNvPr>
          <p:cNvSpPr/>
          <p:nvPr/>
        </p:nvSpPr>
        <p:spPr>
          <a:xfrm>
            <a:off x="5576030" y="2111435"/>
            <a:ext cx="2427316" cy="242731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DC34D-44C4-8245-A621-9702861CC9E5}"/>
              </a:ext>
            </a:extLst>
          </p:cNvPr>
          <p:cNvSpPr txBox="1"/>
          <p:nvPr/>
        </p:nvSpPr>
        <p:spPr>
          <a:xfrm>
            <a:off x="2748613" y="2817261"/>
            <a:ext cx="1045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0EA0C-6FF0-7746-B7FF-9B07B4DA5FA3}"/>
              </a:ext>
            </a:extLst>
          </p:cNvPr>
          <p:cNvSpPr txBox="1"/>
          <p:nvPr/>
        </p:nvSpPr>
        <p:spPr>
          <a:xfrm>
            <a:off x="5642530" y="2817261"/>
            <a:ext cx="242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$100K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1BD1CA-B5BE-0846-9FB3-FFB689A842F5}"/>
              </a:ext>
            </a:extLst>
          </p:cNvPr>
          <p:cNvSpPr txBox="1">
            <a:spLocks/>
          </p:cNvSpPr>
          <p:nvPr/>
        </p:nvSpPr>
        <p:spPr>
          <a:xfrm>
            <a:off x="5583981" y="4814234"/>
            <a:ext cx="2544413" cy="630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b="1" dirty="0">
                <a:latin typeface="Arial"/>
                <a:cs typeface="Arial"/>
              </a:rPr>
              <a:t>Commission</a:t>
            </a:r>
          </a:p>
        </p:txBody>
      </p:sp>
    </p:spTree>
    <p:extLst>
      <p:ext uri="{BB962C8B-B14F-4D97-AF65-F5344CB8AC3E}">
        <p14:creationId xmlns:p14="http://schemas.microsoft.com/office/powerpoint/2010/main" val="314712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60" y="2068858"/>
            <a:ext cx="67165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Arial"/>
                <a:cs typeface="Arial"/>
              </a:rPr>
              <a:t>30 </a:t>
            </a:r>
            <a:r>
              <a:rPr lang="en-US" dirty="0">
                <a:latin typeface="Arial"/>
                <a:cs typeface="Arial"/>
              </a:rPr>
              <a:t>Prospects Needed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Available in </a:t>
            </a:r>
            <a:r>
              <a:rPr lang="en-US" b="1" dirty="0">
                <a:latin typeface="Arial"/>
                <a:cs typeface="Arial"/>
              </a:rPr>
              <a:t>21%</a:t>
            </a:r>
            <a:r>
              <a:rPr lang="en-US" dirty="0">
                <a:latin typeface="Arial"/>
                <a:cs typeface="Arial"/>
              </a:rPr>
              <a:t> of the field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b="1" dirty="0">
                <a:latin typeface="Arial"/>
                <a:cs typeface="Arial"/>
              </a:rPr>
              <a:t>30 / .21 = 143 </a:t>
            </a:r>
            <a:r>
              <a:rPr lang="en-US" dirty="0">
                <a:latin typeface="Arial"/>
                <a:cs typeface="Arial"/>
              </a:rPr>
              <a:t>contacts needed to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be made over the recruiting time.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b="1" dirty="0">
                <a:latin typeface="Arial"/>
                <a:cs typeface="Arial"/>
              </a:rPr>
              <a:t>143 / 12 </a:t>
            </a:r>
            <a:r>
              <a:rPr lang="en-US" dirty="0">
                <a:latin typeface="Arial"/>
                <a:cs typeface="Arial"/>
              </a:rPr>
              <a:t>weeks = </a:t>
            </a:r>
            <a:r>
              <a:rPr lang="en-US" b="1" dirty="0">
                <a:latin typeface="Arial"/>
                <a:cs typeface="Arial"/>
              </a:rPr>
              <a:t>12</a:t>
            </a:r>
            <a:r>
              <a:rPr lang="en-US" dirty="0">
                <a:latin typeface="Arial"/>
                <a:cs typeface="Arial"/>
              </a:rPr>
              <a:t> calls per week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3F6474-2F79-2343-9D7A-F3BB7F7ABC3A}"/>
              </a:ext>
            </a:extLst>
          </p:cNvPr>
          <p:cNvSpPr txBox="1">
            <a:spLocks/>
          </p:cNvSpPr>
          <p:nvPr/>
        </p:nvSpPr>
        <p:spPr>
          <a:xfrm>
            <a:off x="2008061" y="444038"/>
            <a:ext cx="696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Arial"/>
                <a:cs typeface="Arial"/>
              </a:rPr>
              <a:t>Know Your Numbers</a:t>
            </a:r>
          </a:p>
        </p:txBody>
      </p:sp>
    </p:spTree>
    <p:extLst>
      <p:ext uri="{BB962C8B-B14F-4D97-AF65-F5344CB8AC3E}">
        <p14:creationId xmlns:p14="http://schemas.microsoft.com/office/powerpoint/2010/main" val="316210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743296"/>
            <a:ext cx="6716533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/>
                <a:cs typeface="Arial"/>
              </a:rPr>
              <a:t>Remember, </a:t>
            </a:r>
            <a:br>
              <a:rPr lang="en-US" sz="5400" dirty="0">
                <a:latin typeface="Arial"/>
                <a:cs typeface="Arial"/>
              </a:rPr>
            </a:br>
            <a:r>
              <a:rPr lang="en-US" sz="5400" dirty="0">
                <a:latin typeface="Arial"/>
                <a:cs typeface="Arial"/>
              </a:rPr>
              <a:t>Always Know…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43C7E-584B-D244-8E3E-90BEF1FDC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0" t="6545" r="18363" b="5697"/>
          <a:stretch/>
        </p:blipFill>
        <p:spPr>
          <a:xfrm>
            <a:off x="6748392" y="2850547"/>
            <a:ext cx="1597574" cy="1652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08190-EC97-6D40-9521-FA2C084ED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943" y="2850547"/>
            <a:ext cx="2164884" cy="1495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566274-08A8-924C-8F5C-BB87BA3F5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312" y="2693322"/>
            <a:ext cx="1900505" cy="1842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09805F-54CF-0741-B8B6-8D91809DA187}"/>
              </a:ext>
            </a:extLst>
          </p:cNvPr>
          <p:cNvSpPr txBox="1"/>
          <p:nvPr/>
        </p:nvSpPr>
        <p:spPr>
          <a:xfrm>
            <a:off x="1950176" y="4696388"/>
            <a:ext cx="194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 Market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EEEC-FFF6-0541-8ECA-4A1A2726A810}"/>
              </a:ext>
            </a:extLst>
          </p:cNvPr>
          <p:cNvSpPr txBox="1"/>
          <p:nvPr/>
        </p:nvSpPr>
        <p:spPr>
          <a:xfrm>
            <a:off x="4371502" y="4700550"/>
            <a:ext cx="17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 Goal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54285-DB64-B042-AD96-02A896815E0A}"/>
              </a:ext>
            </a:extLst>
          </p:cNvPr>
          <p:cNvSpPr txBox="1"/>
          <p:nvPr/>
        </p:nvSpPr>
        <p:spPr>
          <a:xfrm>
            <a:off x="6557294" y="4683925"/>
            <a:ext cx="209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 Numbers</a:t>
            </a:r>
          </a:p>
        </p:txBody>
      </p:sp>
    </p:spTree>
    <p:extLst>
      <p:ext uri="{BB962C8B-B14F-4D97-AF65-F5344CB8AC3E}">
        <p14:creationId xmlns:p14="http://schemas.microsoft.com/office/powerpoint/2010/main" val="120348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Trip with 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43881"/>
            <a:ext cx="7809260" cy="4138908"/>
          </a:xfrm>
        </p:spPr>
      </p:pic>
    </p:spTree>
    <p:extLst>
      <p:ext uri="{BB962C8B-B14F-4D97-AF65-F5344CB8AC3E}">
        <p14:creationId xmlns:p14="http://schemas.microsoft.com/office/powerpoint/2010/main" val="216223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FUTURE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5048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23" y="2171861"/>
            <a:ext cx="7135812" cy="4013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0784" y="274638"/>
            <a:ext cx="7324344" cy="11430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Three Steps to Success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9585" y="4681728"/>
            <a:ext cx="932687" cy="54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Build</a:t>
            </a:r>
          </a:p>
          <a:p>
            <a:pPr algn="ctr"/>
            <a:r>
              <a:rPr lang="en-US" sz="1600" dirty="0"/>
              <a:t>Relation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3713" y="4251960"/>
            <a:ext cx="969264" cy="804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Ask for </a:t>
            </a:r>
          </a:p>
          <a:p>
            <a:pPr algn="ctr"/>
            <a:r>
              <a:rPr lang="en-US" sz="1600" dirty="0"/>
              <a:t>The Order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7216" y="2578608"/>
            <a:ext cx="2880360" cy="996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SUCCESS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05457" y="5148072"/>
            <a:ext cx="932688" cy="5713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Prospect</a:t>
            </a:r>
          </a:p>
        </p:txBody>
      </p:sp>
    </p:spTree>
    <p:extLst>
      <p:ext uri="{BB962C8B-B14F-4D97-AF65-F5344CB8AC3E}">
        <p14:creationId xmlns:p14="http://schemas.microsoft.com/office/powerpoint/2010/main" val="132869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743296"/>
            <a:ext cx="67165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Available Acres / Year…….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601573"/>
              </p:ext>
            </p:extLst>
          </p:nvPr>
        </p:nvGraphicFramePr>
        <p:xfrm>
          <a:off x="2008188" y="2068513"/>
          <a:ext cx="671671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69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743296"/>
            <a:ext cx="6716533" cy="1143000"/>
          </a:xfrm>
        </p:spPr>
        <p:txBody>
          <a:bodyPr/>
          <a:lstStyle/>
          <a:p>
            <a:pPr algn="l"/>
            <a:r>
              <a:rPr lang="en-US" dirty="0">
                <a:latin typeface="Arial"/>
                <a:cs typeface="Arial"/>
              </a:rPr>
              <a:t>Setting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60" y="2068858"/>
            <a:ext cx="7135939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So with only 21% of the acres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available it is important that you get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on as many as possible.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What is your GOAL?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	20 new customer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	$100,000 commissions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9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422031"/>
            <a:ext cx="671653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Goals …. Getting There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61" y="1786597"/>
            <a:ext cx="671653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Average size sale?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How many Hybrids and Varieties?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What is your closing rate?	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ALL OF THESE FACTORS WILL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DETERMINE THE NUMBER OF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NEW CUSTOMERS YOU WILL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NEED.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69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743296"/>
            <a:ext cx="671653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Number of NEW Customers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60" y="2068858"/>
            <a:ext cx="67165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Arial"/>
                <a:cs typeface="Arial"/>
              </a:rPr>
              <a:t>30 </a:t>
            </a:r>
            <a:r>
              <a:rPr lang="en-US" dirty="0">
                <a:latin typeface="Arial"/>
                <a:cs typeface="Arial"/>
              </a:rPr>
              <a:t>Prospects Needed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Available in </a:t>
            </a:r>
            <a:r>
              <a:rPr lang="en-US" b="1" dirty="0">
                <a:latin typeface="Arial"/>
                <a:cs typeface="Arial"/>
              </a:rPr>
              <a:t>21%</a:t>
            </a:r>
            <a:r>
              <a:rPr lang="en-US" dirty="0">
                <a:latin typeface="Arial"/>
                <a:cs typeface="Arial"/>
              </a:rPr>
              <a:t> of the field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b="1" dirty="0">
                <a:latin typeface="Arial"/>
                <a:cs typeface="Arial"/>
              </a:rPr>
              <a:t>30 / .21 = 143 </a:t>
            </a:r>
            <a:r>
              <a:rPr lang="en-US" dirty="0">
                <a:latin typeface="Arial"/>
                <a:cs typeface="Arial"/>
              </a:rPr>
              <a:t>contacts needed to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be made over the recruiting time.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b="1" dirty="0">
                <a:latin typeface="Arial"/>
                <a:cs typeface="Arial"/>
              </a:rPr>
              <a:t>143 / 12 </a:t>
            </a:r>
            <a:r>
              <a:rPr lang="en-US" dirty="0">
                <a:latin typeface="Arial"/>
                <a:cs typeface="Arial"/>
              </a:rPr>
              <a:t>weeks = </a:t>
            </a:r>
            <a:r>
              <a:rPr lang="en-US" b="1" dirty="0">
                <a:latin typeface="Arial"/>
                <a:cs typeface="Arial"/>
              </a:rPr>
              <a:t>12</a:t>
            </a:r>
            <a:r>
              <a:rPr lang="en-US" dirty="0">
                <a:latin typeface="Arial"/>
                <a:cs typeface="Arial"/>
              </a:rPr>
              <a:t> calls per week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69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61" y="743296"/>
            <a:ext cx="6716533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Goals…. Getting There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61" y="2068858"/>
            <a:ext cx="671653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>
                <a:latin typeface="Arial"/>
                <a:cs typeface="Arial"/>
              </a:rPr>
              <a:t>WHAT</a:t>
            </a:r>
          </a:p>
          <a:p>
            <a:pPr algn="ctr">
              <a:buNone/>
            </a:pPr>
            <a:r>
              <a:rPr lang="en-US" sz="4800" b="1" dirty="0">
                <a:latin typeface="Arial"/>
                <a:cs typeface="Arial"/>
              </a:rPr>
              <a:t>ARE</a:t>
            </a:r>
          </a:p>
          <a:p>
            <a:pPr algn="ctr">
              <a:buNone/>
            </a:pPr>
            <a:r>
              <a:rPr lang="en-US" sz="4800" b="1" dirty="0">
                <a:latin typeface="Arial"/>
                <a:cs typeface="Arial"/>
              </a:rPr>
              <a:t>YOUR</a:t>
            </a:r>
          </a:p>
          <a:p>
            <a:pPr algn="ctr">
              <a:buNone/>
            </a:pPr>
            <a:r>
              <a:rPr lang="en-US" sz="4800" b="1" dirty="0">
                <a:latin typeface="Arial"/>
                <a:cs typeface="Arial"/>
              </a:rPr>
              <a:t>NUMBERS?</a:t>
            </a:r>
          </a:p>
          <a:p>
            <a:pPr>
              <a:buNone/>
            </a:pP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69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303</Words>
  <Application>Microsoft Macintosh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 PROSPECTING The Way of the Future   Ken Wolf – Director of Training - Sales </vt:lpstr>
      <vt:lpstr>Take A Trip with Me</vt:lpstr>
      <vt:lpstr>INTO THE FUTURE</vt:lpstr>
      <vt:lpstr>Three Steps to Success </vt:lpstr>
      <vt:lpstr>Available Acres / Year…….</vt:lpstr>
      <vt:lpstr>Setting Goals</vt:lpstr>
      <vt:lpstr>Goals …. Getting There</vt:lpstr>
      <vt:lpstr>Number of NEW Customers Needed</vt:lpstr>
      <vt:lpstr>Goals…. Getting There</vt:lpstr>
      <vt:lpstr>Review</vt:lpstr>
      <vt:lpstr>QUESTIONS?</vt:lpstr>
      <vt:lpstr>Thank You !</vt:lpstr>
      <vt:lpstr>Three Steps to Success For Every ISR</vt:lpstr>
      <vt:lpstr>Know Your Market</vt:lpstr>
      <vt:lpstr>Know Your Goal</vt:lpstr>
      <vt:lpstr>PowerPoint Presentation</vt:lpstr>
      <vt:lpstr>Remember,  Always Know…</vt:lpstr>
    </vt:vector>
  </TitlesOfParts>
  <Company>TRILIX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tschreiber@dennissweeny.com</cp:lastModifiedBy>
  <cp:revision>252</cp:revision>
  <dcterms:created xsi:type="dcterms:W3CDTF">2013-07-08T17:44:56Z</dcterms:created>
  <dcterms:modified xsi:type="dcterms:W3CDTF">2020-10-07T22:15:25Z</dcterms:modified>
</cp:coreProperties>
</file>